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1"/>
  </p:notesMasterIdLst>
  <p:handoutMasterIdLst>
    <p:handoutMasterId r:id="rId42"/>
  </p:handoutMasterIdLst>
  <p:sldIdLst>
    <p:sldId id="965" r:id="rId2"/>
    <p:sldId id="925" r:id="rId3"/>
    <p:sldId id="922" r:id="rId4"/>
    <p:sldId id="926" r:id="rId5"/>
    <p:sldId id="982" r:id="rId6"/>
    <p:sldId id="928" r:id="rId7"/>
    <p:sldId id="927" r:id="rId8"/>
    <p:sldId id="967" r:id="rId9"/>
    <p:sldId id="931" r:id="rId10"/>
    <p:sldId id="932" r:id="rId11"/>
    <p:sldId id="938" r:id="rId12"/>
    <p:sldId id="939" r:id="rId13"/>
    <p:sldId id="968" r:id="rId14"/>
    <p:sldId id="950" r:id="rId15"/>
    <p:sldId id="975" r:id="rId16"/>
    <p:sldId id="933" r:id="rId17"/>
    <p:sldId id="942" r:id="rId18"/>
    <p:sldId id="943" r:id="rId19"/>
    <p:sldId id="944" r:id="rId20"/>
    <p:sldId id="969" r:id="rId21"/>
    <p:sldId id="978" r:id="rId22"/>
    <p:sldId id="946" r:id="rId23"/>
    <p:sldId id="947" r:id="rId24"/>
    <p:sldId id="979" r:id="rId25"/>
    <p:sldId id="977" r:id="rId26"/>
    <p:sldId id="980" r:id="rId27"/>
    <p:sldId id="954" r:id="rId28"/>
    <p:sldId id="948" r:id="rId29"/>
    <p:sldId id="972" r:id="rId30"/>
    <p:sldId id="973" r:id="rId31"/>
    <p:sldId id="970" r:id="rId32"/>
    <p:sldId id="974" r:id="rId33"/>
    <p:sldId id="981" r:id="rId34"/>
    <p:sldId id="960" r:id="rId35"/>
    <p:sldId id="976" r:id="rId36"/>
    <p:sldId id="899" r:id="rId37"/>
    <p:sldId id="964" r:id="rId38"/>
    <p:sldId id="921" r:id="rId39"/>
    <p:sldId id="966" r:id="rId4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6FFAF"/>
    <a:srgbClr val="EAFFAA"/>
    <a:srgbClr val="A9AEB3"/>
    <a:srgbClr val="82A2FA"/>
    <a:srgbClr val="A1C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 snapToObjects="1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-326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8E2DAC7-9936-4772-978D-56CA46650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808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 eaLnBrk="1" hangingPunct="1">
              <a:defRPr sz="13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1277F5-7752-47FA-8AA6-FCD2E2EABB8F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5" rIns="92291" bIns="4614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2291" tIns="46145" rIns="92291" bIns="4614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 eaLnBrk="1" hangingPunct="1">
              <a:defRPr sz="13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327A4951-A7F7-46F7-AD35-D2423F061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233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ECE4-D467-46F6-86BD-E9557F9B757B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7D143-D108-4904-AA46-738BD01EDE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8B-5DE7-498D-9E9C-AF5411707DE3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A451A-F4A7-4689-B088-F609FCE7AD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78FCC-3FDF-491E-8167-E206DD5D0649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5BCA16F-24F8-4DC0-9EE9-1F2B9D0A84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A70B-0D9A-4BD6-8E9E-0F88CFE3E4C9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FA958-562F-4418-A343-9FD57DF612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5779-FF07-4619-9837-B4B749A061D1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52211D-203F-485E-90D0-703526D65F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EE39-D7F8-47EC-BE59-E8E4AB329D61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8A7A073-F74D-4FF6-B465-DAB648DF4D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58B2-3ABB-46B7-BB7D-D9A897E03ADA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3AE27-9B68-4888-A9CB-493A00B16A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1629-2FF9-4CB3-A78B-8C1FAFF8E894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F6132-D4AB-41D6-884C-4B6AB9DA37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8FCA-21EF-4B02-B424-CE9895982CAC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2A4F2-5DFD-4BE6-95D6-AA417CE5EA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402A-CE7A-440B-89CB-C543A56AFB13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2DAD8-2B76-42E4-8A4C-CD88018B39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1D42-F7B2-4D8E-B228-F6712DA88132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A4C3C-8433-492B-923D-103A09BDC2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C6CA-5F08-4D5A-A565-18FDB0D51AC6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FDE7D-DBD3-407C-9C7F-9877A301F8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E878-37EF-4EDF-935E-5B469DA910D1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A23E6-001B-4FAC-9B68-771433298C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A50A-5D3B-45C2-B3D0-30BDEC2E578B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E24DC-36D4-49A2-942D-73844368F3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4512-10BB-4ED6-9FC2-317DFE93A37B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2D20F-92D3-4162-B928-593D825FFD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F17B-73E4-4438-AF24-2FB608758B33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1C8F4-DBA4-449B-A181-EC9E97B419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B3D30B-1B65-417E-8161-E1B7F68B12B0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CF25DB-0F5E-43F6-BBF3-F88D3DC67E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14" r:id="rId11"/>
    <p:sldLayoutId id="2147483709" r:id="rId12"/>
    <p:sldLayoutId id="2147483715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houseepress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ilderresearch.org/tools/cfi/index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eathbrothers.com/" TargetMode="External"/><Relationship Id="rId2" Type="http://schemas.openxmlformats.org/officeDocument/2006/relationships/hyperlink" Target="http://communityatwork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wholonomyconsulting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po.org/" TargetMode="External"/><Relationship Id="rId2" Type="http://schemas.openxmlformats.org/officeDocument/2006/relationships/hyperlink" Target="mailto:info@snpo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6946605" cy="1646302"/>
          </a:xfrm>
        </p:spPr>
        <p:txBody>
          <a:bodyPr/>
          <a:lstStyle/>
          <a:p>
            <a:pPr algn="ctr"/>
            <a:r>
              <a:rPr lang="en-US" sz="4800" dirty="0" smtClean="0"/>
              <a:t>Collective Leadership: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3600" b="1" dirty="0"/>
              <a:t>What is It, Why is It Important, and How Can You Build Capacity for It?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58641" y="4648200"/>
            <a:ext cx="5826719" cy="1096899"/>
          </a:xfrm>
        </p:spPr>
        <p:txBody>
          <a:bodyPr/>
          <a:lstStyle/>
          <a:p>
            <a:pPr algn="ctr"/>
            <a:r>
              <a:rPr lang="en-US" sz="2400" dirty="0" smtClean="0"/>
              <a:t>Presented By: Cassandra O’Neill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Powered By:</a:t>
            </a:r>
          </a:p>
        </p:txBody>
      </p:sp>
      <p:pic>
        <p:nvPicPr>
          <p:cNvPr id="6" name="Picture 5" descr="SNP_logo_not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97" y="331565"/>
            <a:ext cx="3060406" cy="952551"/>
          </a:xfrm>
          <a:prstGeom prst="rect">
            <a:avLst/>
          </a:prstGeom>
        </p:spPr>
      </p:pic>
      <p:pic>
        <p:nvPicPr>
          <p:cNvPr id="8" name="Picture 6" descr="405px-ReadyTalk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477389"/>
            <a:ext cx="2579687" cy="92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Classical vs Collective Leadership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907189"/>
              </p:ext>
            </p:extLst>
          </p:nvPr>
        </p:nvGraphicFramePr>
        <p:xfrm>
          <a:off x="609600" y="1930402"/>
          <a:ext cx="6348413" cy="369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5172"/>
                <a:gridCol w="3363241"/>
              </a:tblGrid>
              <a:tr h="216573"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 dirty="0">
                          <a:effectLst/>
                        </a:rPr>
                        <a:t>Classical </a:t>
                      </a:r>
                      <a:r>
                        <a:rPr lang="en-US" sz="1200" dirty="0" smtClean="0">
                          <a:effectLst/>
                        </a:rPr>
                        <a:t>Leadership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Collective Leadership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</a:tr>
              <a:tr h="516659"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>
                          <a:effectLst/>
                        </a:rPr>
                        <a:t>Displayed by a person’s position in a group or hierarchy.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>
                          <a:effectLst/>
                        </a:rPr>
                        <a:t>Identified by the quality of people’s interactions rather than their position.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</a:tr>
              <a:tr h="516659"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>
                          <a:effectLst/>
                        </a:rPr>
                        <a:t>Leadership evaluated by whether the leader solves problems.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 dirty="0">
                          <a:effectLst/>
                        </a:rPr>
                        <a:t>Leadership evaluated by how people are working together.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</a:tr>
              <a:tr h="433147"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>
                          <a:effectLst/>
                        </a:rPr>
                        <a:t>Leaders provide solutions and answers.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>
                          <a:effectLst/>
                        </a:rPr>
                        <a:t>All work to enhance the process and to make it more fulfilling.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</a:tr>
              <a:tr h="649720"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>
                          <a:effectLst/>
                        </a:rPr>
                        <a:t>Distinct differences between leaders and followers: character, skill, etc.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 dirty="0">
                          <a:effectLst/>
                        </a:rPr>
                        <a:t>People are interdependent. All are active participants in the process of leadership.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</a:tr>
              <a:tr h="433147"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>
                          <a:effectLst/>
                        </a:rPr>
                        <a:t>Communication is often formal.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>
                          <a:effectLst/>
                        </a:rPr>
                        <a:t>Communication is crucial with a stress on conversation.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</a:tr>
              <a:tr h="649720"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>
                          <a:effectLst/>
                        </a:rPr>
                        <a:t>Can often rely on secrecy, deception and payoffs.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tc>
                  <a:txBody>
                    <a:bodyPr/>
                    <a:lstStyle/>
                    <a:p>
                      <a:pPr marL="68580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 dirty="0">
                          <a:effectLst/>
                        </a:rPr>
                        <a:t>Values democratic processes, honesty and shared ethics. Seeks a common good.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</a:tr>
              <a:tr h="216573">
                <a:tc>
                  <a:txBody>
                    <a:bodyPr/>
                    <a:lstStyle/>
                    <a:p>
                      <a:pPr marL="68580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  <a:tc>
                  <a:txBody>
                    <a:bodyPr/>
                    <a:lstStyle/>
                    <a:p>
                      <a:pPr marL="68580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5668090"/>
            <a:ext cx="9329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Drawing from material in Gloria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Nemerowicz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Eugene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(1997)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for Leadership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Responsibility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London: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Falmer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Press. Page 16.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3976"/>
            <a:ext cx="8305800" cy="6090047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n>
                  <a:solidFill>
                    <a:schemeClr val="accent1"/>
                  </a:solidFill>
                </a:ln>
                <a:ea typeface="ＭＳ Ｐゴシック" pitchFamily="34" charset="-128"/>
              </a:rPr>
              <a:t>A metaphor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512711"/>
            <a:ext cx="5029200" cy="144779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Climbing a mountain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Where are you?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Poll: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705600" cy="44196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1100" dirty="0" smtClean="0">
              <a:ea typeface="ＭＳ Ｐゴシック" pitchFamily="34" charset="-128"/>
            </a:endParaRPr>
          </a:p>
          <a:p>
            <a:pPr eaLnBrk="1" hangingPunct="1">
              <a:buFont typeface="Trebuchet MS" panose="020B0603020202020204" pitchFamily="34" charset="0"/>
              <a:buChar char="?"/>
            </a:pPr>
            <a:r>
              <a:rPr lang="en-US" altLang="en-US" sz="2000" dirty="0">
                <a:ea typeface="ＭＳ Ｐゴシック" pitchFamily="34" charset="-128"/>
              </a:rPr>
              <a:t>Are you already involved </a:t>
            </a:r>
            <a:r>
              <a:rPr lang="en-US" altLang="en-US" sz="2000" dirty="0" smtClean="0">
                <a:ea typeface="ＭＳ Ｐゴシック" pitchFamily="34" charset="-128"/>
              </a:rPr>
              <a:t>in a </a:t>
            </a:r>
            <a:r>
              <a:rPr lang="en-US" altLang="en-US" sz="2000" dirty="0">
                <a:ea typeface="ＭＳ Ｐゴシック" pitchFamily="34" charset="-128"/>
              </a:rPr>
              <a:t>group that is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using</a:t>
            </a:r>
            <a:r>
              <a:rPr lang="en-US" altLang="en-US" sz="2000" dirty="0">
                <a:ea typeface="ＭＳ Ｐゴシック" pitchFamily="34" charset="-128"/>
              </a:rPr>
              <a:t> elements of Collective leadership?</a:t>
            </a:r>
            <a:r>
              <a:rPr lang="en-US" altLang="en-US" sz="2000" dirty="0" smtClean="0">
                <a:ea typeface="ＭＳ Ｐゴシック" pitchFamily="34" charset="-128"/>
              </a:rPr>
              <a:t/>
            </a:r>
            <a:br>
              <a:rPr lang="en-US" altLang="en-US" sz="2000" dirty="0" smtClean="0">
                <a:ea typeface="ＭＳ Ｐゴシック" pitchFamily="34" charset="-128"/>
              </a:rPr>
            </a:br>
            <a:endParaRPr lang="en-US" altLang="en-US" sz="1100" dirty="0" smtClean="0">
              <a:ea typeface="ＭＳ Ｐゴシック" pitchFamily="34" charset="-128"/>
            </a:endParaRPr>
          </a:p>
          <a:p>
            <a:pPr eaLnBrk="1" hangingPunct="1">
              <a:buFont typeface="Trebuchet MS" panose="020B0603020202020204" pitchFamily="34" charset="0"/>
              <a:buChar char="?"/>
            </a:pPr>
            <a:r>
              <a:rPr lang="en-US" altLang="en-US" sz="2000" dirty="0" smtClean="0">
                <a:ea typeface="ＭＳ Ｐゴシック" pitchFamily="34" charset="-128"/>
              </a:rPr>
              <a:t>Are you thinking about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how to maximize </a:t>
            </a:r>
            <a:r>
              <a:rPr lang="en-US" altLang="en-US" sz="2000" dirty="0" smtClean="0">
                <a:ea typeface="ＭＳ Ｐゴシック" pitchFamily="34" charset="-128"/>
              </a:rPr>
              <a:t>the potential of your team or organization through adoption of Collective Leadership?</a:t>
            </a:r>
          </a:p>
          <a:p>
            <a:pPr eaLnBrk="1" hangingPunct="1">
              <a:buFont typeface="Trebuchet MS" panose="020B0603020202020204" pitchFamily="34" charset="0"/>
              <a:buChar char="?"/>
            </a:pPr>
            <a:r>
              <a:rPr lang="en-US" altLang="en-US" sz="2000" dirty="0">
                <a:ea typeface="ＭＳ Ｐゴシック" pitchFamily="34" charset="-128"/>
              </a:rPr>
              <a:t>Are you involved with others in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thinking about </a:t>
            </a:r>
            <a:r>
              <a:rPr lang="en-US" altLang="en-US" sz="2000" dirty="0">
                <a:ea typeface="ＭＳ Ｐゴシック" pitchFamily="34" charset="-128"/>
              </a:rPr>
              <a:t>starting a multi-organizational effort that could benefit from Collective Leadership?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>
              <a:buFont typeface="Trebuchet MS" panose="020B0603020202020204" pitchFamily="34" charset="0"/>
              <a:buChar char="?"/>
            </a:pPr>
            <a:r>
              <a:rPr lang="en-US" altLang="en-US" sz="2000" dirty="0">
                <a:ea typeface="ＭＳ Ｐゴシック" pitchFamily="34" charset="-128"/>
              </a:rPr>
              <a:t>Are you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involved</a:t>
            </a:r>
            <a:r>
              <a:rPr lang="en-US" altLang="en-US" sz="2000" dirty="0">
                <a:ea typeface="ＭＳ Ｐゴシック" pitchFamily="34" charset="-128"/>
              </a:rPr>
              <a:t> in a multi-organizational effort, i.e. a collaboration or Collective Impact initiative?</a:t>
            </a:r>
            <a:endParaRPr lang="en-US" altLang="en-US" sz="2000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"/>
            <a:ext cx="4224338" cy="1839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6 Elements of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Collective Leadership: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45655" y="2667000"/>
            <a:ext cx="6348413" cy="3881437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en-US" sz="3200" dirty="0" smtClean="0"/>
              <a:t>Identify </a:t>
            </a:r>
            <a:r>
              <a:rPr lang="en-US" sz="3200" dirty="0"/>
              <a:t>Shared </a:t>
            </a:r>
            <a:r>
              <a:rPr lang="en-US" sz="3200" dirty="0" smtClean="0"/>
              <a:t>Goals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en-US" sz="3200" dirty="0" smtClean="0"/>
              <a:t>Structures </a:t>
            </a:r>
            <a:r>
              <a:rPr lang="en-US" sz="3200" dirty="0"/>
              <a:t>and Processes for Shared Decision </a:t>
            </a:r>
            <a:r>
              <a:rPr lang="en-US" sz="3200" dirty="0" smtClean="0"/>
              <a:t>Making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en-US" sz="3200" dirty="0" smtClean="0"/>
              <a:t>Identify </a:t>
            </a:r>
            <a:r>
              <a:rPr lang="en-US" sz="3200" dirty="0"/>
              <a:t>and Build on </a:t>
            </a:r>
            <a:r>
              <a:rPr lang="en-US" sz="3200" dirty="0" smtClean="0"/>
              <a:t>Strengths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"/>
            <a:ext cx="2285853" cy="46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6 Elements of Collective Leadership: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1937327"/>
            <a:ext cx="6553200" cy="4164012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Font typeface="+mj-lt"/>
              <a:buAutoNum type="arabicPeriod" startAt="4"/>
              <a:defRPr/>
            </a:pPr>
            <a:r>
              <a:rPr lang="en-US" sz="2800" dirty="0" smtClean="0"/>
              <a:t>Rotating </a:t>
            </a:r>
            <a:r>
              <a:rPr lang="en-US" sz="2800" dirty="0"/>
              <a:t>and Sharing Roles so Team Members Can Activate Their </a:t>
            </a:r>
            <a:r>
              <a:rPr lang="en-US" sz="2800" dirty="0" smtClean="0"/>
              <a:t>Gifts </a:t>
            </a:r>
            <a:endParaRPr lang="en-US" sz="2800" dirty="0"/>
          </a:p>
          <a:p>
            <a:pPr marL="514350" indent="-514350" eaLnBrk="1" fontAlgn="auto" hangingPunct="1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Font typeface="+mj-lt"/>
              <a:buAutoNum type="arabicPeriod" startAt="4"/>
              <a:defRPr/>
            </a:pPr>
            <a:r>
              <a:rPr lang="en-US" sz="2800" dirty="0" smtClean="0"/>
              <a:t>The </a:t>
            </a:r>
            <a:r>
              <a:rPr lang="en-US" sz="2800" dirty="0"/>
              <a:t>Whole is Greater Than the Sum of the </a:t>
            </a:r>
            <a:r>
              <a:rPr lang="en-US" sz="2800" dirty="0" smtClean="0"/>
              <a:t>Parts: Accessing Collective Intelligence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Font typeface="+mj-lt"/>
              <a:buAutoNum type="arabicPeriod" startAt="4"/>
              <a:defRPr/>
            </a:pPr>
            <a:r>
              <a:rPr lang="en-US" sz="2800" dirty="0" smtClean="0"/>
              <a:t>Best </a:t>
            </a:r>
            <a:r>
              <a:rPr lang="en-US" sz="2800" dirty="0"/>
              <a:t>Practices for Organizational </a:t>
            </a:r>
            <a:r>
              <a:rPr lang="en-US" sz="2800" dirty="0" smtClean="0"/>
              <a:t>Effectiveness</a:t>
            </a: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3" y="5562600"/>
            <a:ext cx="3252787" cy="11862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" y="118538"/>
            <a:ext cx="8946388" cy="65870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371600"/>
            <a:ext cx="2743200" cy="1320800"/>
          </a:xfrm>
        </p:spPr>
        <p:txBody>
          <a:bodyPr/>
          <a:lstStyle/>
          <a:p>
            <a:pPr algn="ctr"/>
            <a:r>
              <a:rPr lang="en-US" sz="4400" dirty="0" smtClean="0"/>
              <a:t>Q and 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74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2268"/>
            <a:ext cx="8482195" cy="6287095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/>
            </a:r>
            <a:br>
              <a:rPr lang="en-US" altLang="en-US" smtClean="0">
                <a:ea typeface="ＭＳ Ｐゴシック" pitchFamily="34" charset="-128"/>
              </a:rPr>
            </a:b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6348413" cy="1752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Look Like?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286000" y="750888"/>
            <a:ext cx="510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 </a:t>
            </a:r>
          </a:p>
          <a:p>
            <a:pPr algn="ctr" eaLnBrk="1" hangingPunct="1"/>
            <a:r>
              <a:rPr lang="en-US" altLang="en-US"/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Examples: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74650" y="1371600"/>
            <a:ext cx="701675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buFont typeface="Wingdings 3" charset="2"/>
              <a:buChar char="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New Coalition in Rural County – started with Collective Leadership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buFont typeface="Wingdings 3" charset="2"/>
              <a:buChar char="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Existing Group Exploring making Changes – Barriers with existing structures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	A. Board of Directors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	B. Coalition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267200"/>
            <a:ext cx="3901440" cy="23202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6348413" cy="1550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Assess Skills and Interests of Group Members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40224" y="278642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Some Assessment Tools</a:t>
            </a:r>
            <a:r>
              <a:rPr lang="en-US" altLang="en-US" sz="2000" dirty="0" smtClean="0">
                <a:ea typeface="ＭＳ Ｐゴシック" pitchFamily="34" charset="-128"/>
              </a:rPr>
              <a:t/>
            </a:r>
            <a:br>
              <a:rPr lang="en-US" altLang="en-US" sz="2000" dirty="0" smtClean="0">
                <a:ea typeface="ＭＳ Ｐゴシック" pitchFamily="34" charset="-128"/>
              </a:rPr>
            </a:br>
            <a:endParaRPr lang="en-US" altLang="en-US" sz="4400" i="1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6781800" cy="5029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buFont typeface="Wingdings 3" charset="2"/>
              <a:buChar char=""/>
              <a:defRPr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Strengthsfinder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2.0 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Emotional Intelligence 2.0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in the book 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Developing a Learning Culture in Nonprofit Organizations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Collective Leadership Assessment </a:t>
            </a:r>
            <a:r>
              <a:rPr lang="en-US" sz="1600" b="1" dirty="0"/>
              <a:t>http://www.stakeholderdialogues.net/learning/toolbox/collective-leadership-self-assessment/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6348413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Collective Leadership: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i="1" dirty="0" smtClean="0">
                <a:ea typeface="ＭＳ Ｐゴシック" panose="020B0600070205080204" pitchFamily="34" charset="-128"/>
              </a:rPr>
              <a:t>What Does it Mean for You?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68064" y="1676400"/>
            <a:ext cx="6705600" cy="4572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This is for you if:</a:t>
            </a:r>
            <a:endParaRPr lang="en-US" altLang="en-US" sz="2100" b="1" i="1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1400" b="1" i="1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You </a:t>
            </a:r>
            <a:r>
              <a:rPr lang="en-US" dirty="0"/>
              <a:t>are excited about bringing in more voices, sharing responsibility, maximizing potential </a:t>
            </a:r>
            <a:r>
              <a:rPr lang="en-US" dirty="0" smtClean="0"/>
              <a:t>and having everyone working </a:t>
            </a:r>
            <a:r>
              <a:rPr lang="en-US" dirty="0"/>
              <a:t>toward a common goal with </a:t>
            </a:r>
            <a:r>
              <a:rPr lang="en-US" dirty="0" smtClean="0"/>
              <a:t>enthusiasm.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You are tired </a:t>
            </a:r>
            <a:r>
              <a:rPr lang="en-US" dirty="0"/>
              <a:t>of </a:t>
            </a:r>
            <a:r>
              <a:rPr lang="en-US" dirty="0" smtClean="0"/>
              <a:t>talking/hearing </a:t>
            </a:r>
            <a:r>
              <a:rPr lang="en-US" dirty="0"/>
              <a:t>about the “lack of leadership” </a:t>
            </a:r>
            <a:r>
              <a:rPr lang="en-US" dirty="0" smtClean="0"/>
              <a:t>and want to be </a:t>
            </a:r>
            <a:r>
              <a:rPr lang="en-US" dirty="0"/>
              <a:t>part of the </a:t>
            </a:r>
            <a:r>
              <a:rPr lang="en-US" dirty="0" smtClean="0"/>
              <a:t>solution.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You </a:t>
            </a:r>
            <a:r>
              <a:rPr lang="en-US" dirty="0"/>
              <a:t>are tired of feeling like you are doing all the work, and are ready to inspire others to step up their leadership so the whole group </a:t>
            </a:r>
            <a:r>
              <a:rPr lang="en-US" dirty="0" smtClean="0"/>
              <a:t>benefits, </a:t>
            </a:r>
            <a:r>
              <a:rPr lang="en-US" dirty="0"/>
              <a:t>and you get more joy back at </a:t>
            </a:r>
            <a:r>
              <a:rPr lang="en-US" dirty="0" smtClean="0"/>
              <a:t>work.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64" y="4953000"/>
            <a:ext cx="1616622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40224" y="278642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Two types of Conflict </a:t>
            </a:r>
            <a:r>
              <a:rPr lang="en-US" altLang="en-US" sz="2000" dirty="0" smtClean="0">
                <a:ea typeface="ＭＳ Ｐゴシック" pitchFamily="34" charset="-128"/>
              </a:rPr>
              <a:t/>
            </a:r>
            <a:br>
              <a:rPr lang="en-US" altLang="en-US" sz="2000" dirty="0" smtClean="0">
                <a:ea typeface="ＭＳ Ｐゴシック" pitchFamily="34" charset="-128"/>
              </a:rPr>
            </a:br>
            <a:endParaRPr lang="en-US" altLang="en-US" sz="4400" i="1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97" y="838200"/>
            <a:ext cx="6781800" cy="5867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Affective Conflict:</a:t>
            </a: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ersonalized confrontation</a:t>
            </a: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estructive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relationships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teamwork</a:t>
            </a:r>
          </a:p>
          <a:p>
            <a:pPr marL="457200" lvl="1" indent="0" eaLnBrk="1" fontAlgn="auto" hangingPunct="1">
              <a:spcAft>
                <a:spcPts val="600"/>
              </a:spcAft>
              <a:buNone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95" y="3048000"/>
            <a:ext cx="1676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18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40224" y="278642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Two types of Conflict </a:t>
            </a:r>
            <a:r>
              <a:rPr lang="en-US" altLang="en-US" sz="2000" dirty="0" smtClean="0">
                <a:ea typeface="ＭＳ Ｐゴシック" pitchFamily="34" charset="-128"/>
              </a:rPr>
              <a:t/>
            </a:r>
            <a:br>
              <a:rPr lang="en-US" altLang="en-US" sz="2000" dirty="0" smtClean="0">
                <a:ea typeface="ＭＳ Ｐゴシック" pitchFamily="34" charset="-128"/>
              </a:rPr>
            </a:br>
            <a:endParaRPr lang="en-US" altLang="en-US" sz="4400" i="1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97" y="838200"/>
            <a:ext cx="6781800" cy="5867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600"/>
              </a:spcAft>
              <a:buNone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Cognitive Conflict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ocuses on issues and ideas  </a:t>
            </a: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respectful exchange and exploration of differing and alternative views</a:t>
            </a:r>
          </a:p>
          <a:p>
            <a:pPr lvl="1" eaLnBrk="1" fontAlgn="auto" hangingPunct="1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oal is to anticipate consequences and make the best possible decisions</a:t>
            </a:r>
          </a:p>
          <a:p>
            <a:pPr marL="457200" lvl="1" indent="0" eaLnBrk="1" fontAlgn="auto" hangingPunct="1">
              <a:spcAft>
                <a:spcPts val="600"/>
              </a:spcAft>
              <a:buNone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Cognitive conflict is critical for healthy groups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3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the book The OIQ Factor:  Raising your school’s organizational intelligence --How schools can become cognitively, socially, and emotional smart.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97" y="1028700"/>
            <a:ext cx="1676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67000"/>
            <a:ext cx="3167063" cy="3411236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51873" y="304800"/>
            <a:ext cx="6348413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Assess Conflict Styles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26472" y="1752600"/>
            <a:ext cx="6348413" cy="3886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Individual Assessment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Style Matters</a:t>
            </a:r>
            <a:r>
              <a:rPr lang="en-US" sz="2400" u="sng" dirty="0" smtClean="0">
                <a:hlinkClick r:id="rId3"/>
              </a:rPr>
              <a:t> </a:t>
            </a:r>
            <a:r>
              <a:rPr lang="en-US" sz="2400" u="sng" dirty="0">
                <a:hlinkClick r:id="rId3"/>
              </a:rPr>
              <a:t>http://www.riverhouseepress.com/</a:t>
            </a:r>
            <a:r>
              <a:rPr lang="en-US" sz="2400" u="sng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Organizational Assessment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http://www.conflictclimate.com/</a:t>
            </a: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348413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Assess and Reflect on Process of Your Group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477000" cy="4724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3200" dirty="0" smtClean="0">
                <a:ea typeface="ＭＳ Ｐゴシック" pitchFamily="34" charset="-128"/>
              </a:rPr>
              <a:t>Assess Meetings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Pluses and Wishes 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Sample meeting evaluation tool in the book </a:t>
            </a:r>
            <a:r>
              <a:rPr lang="en-US" altLang="en-US" sz="3200" u="sng" dirty="0" smtClean="0">
                <a:ea typeface="ＭＳ Ｐゴシック" pitchFamily="34" charset="-128"/>
              </a:rPr>
              <a:t>Developing a Learning Culture in Nonprofit Organizations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348413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Assess and Reflect on Process of Your Group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477000" cy="4724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Assess how the group is working together toward goals – Annually or Semi-Annually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Options</a:t>
            </a:r>
            <a:r>
              <a:rPr lang="en-US" altLang="en-US" sz="2400" dirty="0">
                <a:ea typeface="ＭＳ Ｐゴシック" pitchFamily="34" charset="-128"/>
              </a:rPr>
              <a:t>:</a:t>
            </a:r>
          </a:p>
          <a:p>
            <a:pPr eaLnBrk="1" hangingPunct="1"/>
            <a:r>
              <a:rPr lang="en-US" altLang="en-US" sz="2400" dirty="0">
                <a:ea typeface="ＭＳ Ｐゴシック" pitchFamily="34" charset="-128"/>
              </a:rPr>
              <a:t>Use Wilder Collaboration Assessment - </a:t>
            </a:r>
            <a:r>
              <a:rPr lang="en-US" altLang="en-US" sz="2400" dirty="0">
                <a:ea typeface="ＭＳ Ｐゴシック" pitchFamily="34" charset="-128"/>
                <a:hlinkClick r:id="rId2"/>
              </a:rPr>
              <a:t>http://wilderresearch.org/tools/cfi/index.php</a:t>
            </a:r>
            <a:endParaRPr lang="en-US" altLang="en-US" sz="2400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itchFamily="34" charset="-128"/>
              </a:rPr>
              <a:t>Make your own assessment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024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13" y="2819400"/>
            <a:ext cx="3956708" cy="2865202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8413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Assess and Reflect on Process of Your Group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477000" cy="4724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One idea for maximizing these types of assessments: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Instead of people filling out a survey and looking at the results - you can do the assessment interactively.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Use flashcards with a scale like: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Not at all, Sometimes, All the time</a:t>
            </a:r>
          </a:p>
        </p:txBody>
      </p:sp>
    </p:spTree>
    <p:extLst>
      <p:ext uri="{BB962C8B-B14F-4D97-AF65-F5344CB8AC3E}">
        <p14:creationId xmlns:p14="http://schemas.microsoft.com/office/powerpoint/2010/main" val="1971072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13" y="2819400"/>
            <a:ext cx="3956708" cy="2865202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8413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Assess and Reflect on Process of Your Group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477000" cy="472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Read a statement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ea typeface="ＭＳ Ｐゴシック" pitchFamily="34" charset="-128"/>
              </a:rPr>
              <a:t>Example: Our collaborating partners 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ea typeface="ＭＳ Ｐゴシック" pitchFamily="34" charset="-128"/>
              </a:rPr>
              <a:t>have the same vision for young children.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Group holds up flashcards</a:t>
            </a: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Discussion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Re-vote 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Then Record Results</a:t>
            </a:r>
          </a:p>
        </p:txBody>
      </p:sp>
    </p:spTree>
    <p:extLst>
      <p:ext uri="{BB962C8B-B14F-4D97-AF65-F5344CB8AC3E}">
        <p14:creationId xmlns:p14="http://schemas.microsoft.com/office/powerpoint/2010/main" val="2747827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53736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Decision Making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0273" y="1371600"/>
            <a:ext cx="6348413" cy="42894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What is the decision?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Who is involved?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How are they involved?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There is often very little clarity on the answers to these questions.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000" dirty="0">
              <a:ea typeface="ＭＳ Ｐゴシック" pitchFamily="34" charset="-128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altLang="en-US" sz="2400" b="1" dirty="0" smtClean="0">
                <a:ea typeface="ＭＳ Ｐゴシック" pitchFamily="34" charset="-128"/>
              </a:rPr>
              <a:t>Issue # 1 What Kind of Decision is 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09600"/>
            <a:ext cx="434128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1" y="3005262"/>
            <a:ext cx="5921829" cy="38814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21771" y="844673"/>
            <a:ext cx="85295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3324"/>
          <a:stretch>
            <a:fillRect/>
          </a:stretch>
        </p:blipFill>
        <p:spPr bwMode="auto">
          <a:xfrm>
            <a:off x="76200" y="120073"/>
            <a:ext cx="9010846" cy="6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425450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 Tool: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The Decision Making Matrix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739900"/>
            <a:ext cx="7010400" cy="42894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A decision </a:t>
            </a:r>
            <a:r>
              <a:rPr lang="en-US" sz="2400" b="1" dirty="0"/>
              <a:t>making matrix allows for an organization or team to list the key decisions that are being made and clarify who </a:t>
            </a:r>
            <a:r>
              <a:rPr lang="en-US" sz="2400" b="1" dirty="0" smtClean="0"/>
              <a:t>is: </a:t>
            </a:r>
          </a:p>
          <a:p>
            <a:pPr marL="0" indent="0" algn="ctr">
              <a:buNone/>
            </a:pPr>
            <a:endParaRPr lang="en-US" sz="1000" b="1" dirty="0" smtClean="0"/>
          </a:p>
          <a:p>
            <a:pPr>
              <a:spcAft>
                <a:spcPts val="1200"/>
              </a:spcAft>
            </a:pPr>
            <a:r>
              <a:rPr lang="en-US" sz="2000" u="sng" dirty="0" smtClean="0"/>
              <a:t>R</a:t>
            </a:r>
            <a:r>
              <a:rPr lang="en-US" sz="2000" dirty="0" smtClean="0"/>
              <a:t>esponsible </a:t>
            </a:r>
            <a:r>
              <a:rPr lang="en-US" sz="2000" dirty="0"/>
              <a:t>for making the decision, 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Who </a:t>
            </a:r>
            <a:r>
              <a:rPr lang="en-US" sz="2000" dirty="0"/>
              <a:t>has authority to </a:t>
            </a:r>
            <a:r>
              <a:rPr lang="en-US" sz="2000" u="sng" dirty="0"/>
              <a:t>A</a:t>
            </a:r>
            <a:r>
              <a:rPr lang="en-US" sz="2000" dirty="0"/>
              <a:t>pprove or </a:t>
            </a:r>
            <a:r>
              <a:rPr lang="en-US" sz="2000" u="sng" dirty="0" smtClean="0"/>
              <a:t>V</a:t>
            </a:r>
            <a:r>
              <a:rPr lang="en-US" sz="2000" dirty="0" smtClean="0"/>
              <a:t>eto,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Who </a:t>
            </a:r>
            <a:r>
              <a:rPr lang="en-US" sz="2000" dirty="0"/>
              <a:t>should be </a:t>
            </a:r>
            <a:r>
              <a:rPr lang="en-US" sz="2000" u="sng" dirty="0"/>
              <a:t>C</a:t>
            </a:r>
            <a:r>
              <a:rPr lang="en-US" sz="2000" dirty="0"/>
              <a:t>onsulted, 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Who should be </a:t>
            </a:r>
            <a:r>
              <a:rPr lang="en-US" sz="2000" u="sng" dirty="0" smtClean="0"/>
              <a:t>I</a:t>
            </a:r>
            <a:r>
              <a:rPr lang="en-US" sz="2000" dirty="0" smtClean="0"/>
              <a:t>nformed</a:t>
            </a:r>
            <a:r>
              <a:rPr lang="en-US" sz="2000" dirty="0"/>
              <a:t>, and 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Who </a:t>
            </a:r>
            <a:r>
              <a:rPr lang="en-US" sz="2000" dirty="0"/>
              <a:t>will </a:t>
            </a:r>
            <a:r>
              <a:rPr lang="en-US" sz="2000" u="sng" dirty="0"/>
              <a:t>S</a:t>
            </a:r>
            <a:r>
              <a:rPr lang="en-US" sz="2000" dirty="0"/>
              <a:t>upport the implementation of the decision.</a:t>
            </a:r>
          </a:p>
          <a:p>
            <a:endParaRPr lang="en-US" sz="2000" dirty="0"/>
          </a:p>
          <a:p>
            <a:pPr marL="0" indent="0" eaLnBrk="1" hangingPunct="1">
              <a:buFont typeface="Arial" charset="0"/>
              <a:buNone/>
            </a:pPr>
            <a:endParaRPr lang="en-US" altLang="en-US" sz="2000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24201"/>
            <a:ext cx="316438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8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705600" cy="5105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Webinar Learning Objectives:</a:t>
            </a:r>
          </a:p>
          <a:p>
            <a:pPr lvl="0"/>
            <a:r>
              <a:rPr lang="en-US" sz="2000" dirty="0" smtClean="0"/>
              <a:t>Understand: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smtClean="0"/>
              <a:t>Fundamentals </a:t>
            </a:r>
            <a:r>
              <a:rPr lang="en-US" sz="1800" dirty="0"/>
              <a:t>of Collective </a:t>
            </a:r>
            <a:r>
              <a:rPr lang="en-US" sz="1800" dirty="0" smtClean="0"/>
              <a:t>Leadership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smtClean="0"/>
              <a:t>6 </a:t>
            </a:r>
            <a:r>
              <a:rPr lang="en-US" sz="1800" dirty="0"/>
              <a:t>Elements of Collective Leadership </a:t>
            </a:r>
            <a:endParaRPr lang="en-US" sz="1800" dirty="0" smtClean="0"/>
          </a:p>
          <a:p>
            <a:pPr marL="0" lvl="0" indent="0">
              <a:buNone/>
            </a:pPr>
            <a:endParaRPr lang="en-US" sz="1400" dirty="0"/>
          </a:p>
          <a:p>
            <a:pPr lvl="0"/>
            <a:r>
              <a:rPr lang="en-US" sz="2000" dirty="0"/>
              <a:t>Be familiar </a:t>
            </a:r>
            <a:r>
              <a:rPr lang="en-US" sz="2000" dirty="0" smtClean="0"/>
              <a:t>with the </a:t>
            </a:r>
            <a:r>
              <a:rPr lang="en-US" sz="2000" dirty="0"/>
              <a:t>differences </a:t>
            </a:r>
            <a:r>
              <a:rPr lang="en-US" sz="2000" dirty="0" smtClean="0"/>
              <a:t>between: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1800" dirty="0"/>
              <a:t>Individual </a:t>
            </a:r>
            <a:r>
              <a:rPr lang="en-US" sz="1800" dirty="0" smtClean="0"/>
              <a:t>Leadership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Collective </a:t>
            </a:r>
            <a:r>
              <a:rPr lang="en-US" sz="1800" dirty="0" smtClean="0"/>
              <a:t>Leadership</a:t>
            </a:r>
          </a:p>
          <a:p>
            <a:pPr marL="457200" lvl="1" indent="0">
              <a:buNone/>
            </a:pPr>
            <a:endParaRPr lang="en-US" sz="1400" dirty="0"/>
          </a:p>
          <a:p>
            <a:pPr lvl="0"/>
            <a:r>
              <a:rPr lang="en-US" sz="2000" dirty="0"/>
              <a:t>Learn about resources </a:t>
            </a:r>
            <a:r>
              <a:rPr lang="en-US" sz="2000" dirty="0" smtClean="0"/>
              <a:t>for: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S</a:t>
            </a:r>
            <a:r>
              <a:rPr lang="en-US" sz="1800" dirty="0" smtClean="0"/>
              <a:t>elf-assessment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C</a:t>
            </a:r>
            <a:r>
              <a:rPr lang="en-US" sz="1800" dirty="0" smtClean="0"/>
              <a:t>apacity </a:t>
            </a:r>
            <a:r>
              <a:rPr lang="en-US" sz="1800" dirty="0"/>
              <a:t>building of Collective Leadership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6348413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Collective Leadership: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i="1" dirty="0" smtClean="0">
                <a:ea typeface="ＭＳ Ｐゴシック" panose="020B0600070205080204" pitchFamily="34" charset="-128"/>
              </a:rPr>
              <a:t>What Does it Mean for You?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425450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Decision Making Matrix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739900"/>
            <a:ext cx="7010400" cy="42894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2000" dirty="0" smtClean="0"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482515"/>
              </p:ext>
            </p:extLst>
          </p:nvPr>
        </p:nvGraphicFramePr>
        <p:xfrm>
          <a:off x="457200" y="1244602"/>
          <a:ext cx="8153399" cy="5077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6251"/>
                <a:gridCol w="836116"/>
                <a:gridCol w="902461"/>
                <a:gridCol w="902461"/>
                <a:gridCol w="713633"/>
                <a:gridCol w="207373"/>
                <a:gridCol w="883916"/>
                <a:gridCol w="1541188"/>
              </a:tblGrid>
              <a:tr h="273901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Decision Making MATRIX (sample organization)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6842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R=Responsible (for making the decision); A or V = (right to veto); C=Consult (those whose advice/opinions are needed to make decision); I=Inform (those whom are kept updated); S= Supports (those implementing decision)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33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Decision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Board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Executive Director</a:t>
                      </a:r>
                      <a:r>
                        <a:rPr lang="en-US" sz="1000" dirty="0" smtClean="0">
                          <a:effectLst/>
                        </a:rPr>
                        <a:t>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CEO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Department Director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Caseworker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Volunteer Tutors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413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55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How to do annual strategic </a:t>
                      </a:r>
                      <a:r>
                        <a:rPr lang="en-US" sz="1000" dirty="0" smtClean="0">
                          <a:effectLst/>
                        </a:rPr>
                        <a:t>planning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316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What grants to apply </a:t>
                      </a:r>
                      <a:r>
                        <a:rPr lang="en-US" sz="1000" dirty="0" smtClean="0">
                          <a:effectLst/>
                        </a:rPr>
                        <a:t>for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155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What fundraising to </a:t>
                      </a:r>
                      <a:r>
                        <a:rPr lang="en-US" sz="1000" dirty="0" smtClean="0">
                          <a:effectLst/>
                        </a:rPr>
                        <a:t>do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73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What eligibility requirements are for </a:t>
                      </a:r>
                      <a:r>
                        <a:rPr lang="en-US" sz="1000" dirty="0" smtClean="0">
                          <a:effectLst/>
                        </a:rPr>
                        <a:t>participants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 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C/S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C/S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46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How to best provide support services 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C/S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C/S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C/S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C/S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246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Decision Making Process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010400" cy="467042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One example: The Focusing Four Process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eaLnBrk="1" hangingPunct="1">
              <a:spcAft>
                <a:spcPts val="1200"/>
              </a:spcAft>
              <a:buFont typeface="Wingdings 3" pitchFamily="18" charset="2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Step 1: Brainstorm</a:t>
            </a:r>
          </a:p>
          <a:p>
            <a:pPr marL="0" indent="0" eaLnBrk="1" hangingPunct="1">
              <a:spcAft>
                <a:spcPts val="1200"/>
              </a:spcAft>
              <a:buFont typeface="Wingdings 3" pitchFamily="18" charset="2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Step 2: Clarify</a:t>
            </a:r>
          </a:p>
          <a:p>
            <a:pPr marL="0" indent="0" eaLnBrk="1" hangingPunct="1">
              <a:spcAft>
                <a:spcPts val="1200"/>
              </a:spcAft>
              <a:buFont typeface="Wingdings 3" pitchFamily="18" charset="2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Step 3: Advocate</a:t>
            </a:r>
          </a:p>
          <a:p>
            <a:pPr marL="0" indent="0" eaLnBrk="1" hangingPunct="1">
              <a:spcAft>
                <a:spcPts val="1200"/>
              </a:spcAft>
              <a:buFont typeface="Wingdings 3" pitchFamily="18" charset="2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Step 4: Canvass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Video </a:t>
            </a:r>
            <a:r>
              <a:rPr lang="en-US" altLang="en-US" sz="2400" dirty="0">
                <a:ea typeface="ＭＳ Ｐゴシック" pitchFamily="34" charset="-128"/>
              </a:rPr>
              <a:t>to purchase http://www.thinkingcollaborative.com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37" y="2667000"/>
            <a:ext cx="246970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0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ea typeface="ＭＳ Ｐゴシック" panose="020B0600070205080204" pitchFamily="34" charset="-128"/>
              </a:rPr>
              <a:t>Resources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6704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u="sng" dirty="0" smtClean="0">
                <a:ea typeface="ＭＳ Ｐゴシック" pitchFamily="34" charset="-128"/>
              </a:rPr>
              <a:t>Facilitator’s Guide to Participatory Decision Making </a:t>
            </a:r>
            <a:r>
              <a:rPr lang="en-US" altLang="en-US" sz="2400" dirty="0" smtClean="0">
                <a:ea typeface="ＭＳ Ｐゴシック" pitchFamily="34" charset="-128"/>
              </a:rPr>
              <a:t>by Sam </a:t>
            </a:r>
            <a:r>
              <a:rPr lang="en-US" altLang="en-US" sz="2400" dirty="0" err="1" smtClean="0">
                <a:ea typeface="ＭＳ Ｐゴシック" pitchFamily="34" charset="-128"/>
              </a:rPr>
              <a:t>Kaner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</a:rPr>
              <a:t>– </a:t>
            </a:r>
            <a:r>
              <a:rPr lang="en-US" altLang="en-US" sz="2400" dirty="0">
                <a:ea typeface="ＭＳ Ｐゴシック" pitchFamily="34" charset="-128"/>
                <a:hlinkClick r:id="rId2"/>
              </a:rPr>
              <a:t>http://communityatwork.com</a:t>
            </a:r>
            <a:r>
              <a:rPr lang="en-US" altLang="en-US" sz="2400" dirty="0" smtClean="0">
                <a:ea typeface="ＭＳ Ｐゴシック" pitchFamily="34" charset="-128"/>
                <a:hlinkClick r:id="rId2"/>
              </a:rPr>
              <a:t>/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US" altLang="en-US" sz="2400" u="sng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2400" u="sng" dirty="0" smtClean="0">
                <a:ea typeface="ＭＳ Ｐゴシック" pitchFamily="34" charset="-128"/>
              </a:rPr>
              <a:t>Decisive</a:t>
            </a:r>
            <a:r>
              <a:rPr lang="en-US" altLang="en-US" sz="2400" dirty="0" smtClean="0">
                <a:ea typeface="ＭＳ Ｐゴシック" pitchFamily="34" charset="-128"/>
              </a:rPr>
              <a:t> – by Chip and Dan Heath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itchFamily="34" charset="-128"/>
                <a:hlinkClick r:id="rId3"/>
              </a:rPr>
              <a:t>http://heathbrothers.com</a:t>
            </a:r>
            <a:r>
              <a:rPr lang="en-US" altLang="en-US" sz="2400" dirty="0" smtClean="0">
                <a:ea typeface="ＭＳ Ｐゴシック" pitchFamily="34" charset="-128"/>
                <a:hlinkClick r:id="rId3"/>
              </a:rPr>
              <a:t>/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Liberating </a:t>
            </a:r>
            <a:r>
              <a:rPr lang="en-US" altLang="en-US" sz="2400" dirty="0">
                <a:ea typeface="ＭＳ Ｐゴシック" pitchFamily="34" charset="-128"/>
              </a:rPr>
              <a:t>Structures: http://www.liberatingstructures.com/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2859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ea typeface="ＭＳ Ｐゴシック" panose="020B0600070205080204" pitchFamily="34" charset="-128"/>
              </a:rPr>
              <a:t>Resources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6704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u="sng" dirty="0" smtClean="0">
                <a:ea typeface="ＭＳ Ｐゴシック" pitchFamily="34" charset="-128"/>
              </a:rPr>
              <a:t>Reinventing Organizations:</a:t>
            </a:r>
            <a:r>
              <a:rPr lang="en-US" altLang="en-US" sz="2400" dirty="0" smtClean="0">
                <a:ea typeface="ＭＳ Ｐゴシック" pitchFamily="34" charset="-128"/>
              </a:rPr>
              <a:t>  A Guide to Creating Organizations Inspired by the Next Stage of Human Consciousness by Frederic </a:t>
            </a:r>
            <a:r>
              <a:rPr lang="en-US" altLang="en-US" sz="2400" dirty="0" err="1" smtClean="0">
                <a:ea typeface="ＭＳ Ｐゴシック" pitchFamily="34" charset="-128"/>
              </a:rPr>
              <a:t>Laloux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US" altLang="en-US" sz="2400" u="sng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Life Cycle Assessment:  </a:t>
            </a:r>
            <a:r>
              <a:rPr lang="en-US" altLang="en-US" sz="2400" u="sng" dirty="0" smtClean="0">
                <a:ea typeface="ＭＳ Ｐゴシック" pitchFamily="34" charset="-128"/>
              </a:rPr>
              <a:t>Five Life Stages of Nonprofit Organizations </a:t>
            </a:r>
            <a:r>
              <a:rPr lang="en-US" altLang="en-US" sz="2400" dirty="0" smtClean="0">
                <a:ea typeface="ＭＳ Ｐゴシック" pitchFamily="34" charset="-128"/>
              </a:rPr>
              <a:t>by Judith </a:t>
            </a:r>
            <a:r>
              <a:rPr lang="en-US" altLang="en-US" sz="2400" dirty="0" err="1" smtClean="0">
                <a:ea typeface="ＭＳ Ｐゴシック" pitchFamily="34" charset="-128"/>
              </a:rPr>
              <a:t>Sharken</a:t>
            </a:r>
            <a:r>
              <a:rPr lang="en-US" altLang="en-US" sz="2400" dirty="0" smtClean="0">
                <a:ea typeface="ＭＳ Ｐゴシック" pitchFamily="34" charset="-128"/>
              </a:rPr>
              <a:t> Simon</a:t>
            </a: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Is there an Emotional Vampire on Your Team?    Free </a:t>
            </a:r>
            <a:r>
              <a:rPr lang="en-US" altLang="en-US" sz="2400" dirty="0">
                <a:ea typeface="ＭＳ Ｐゴシック" pitchFamily="34" charset="-128"/>
              </a:rPr>
              <a:t>audio available at http://bethebestbossever.com/id-vampires/</a:t>
            </a:r>
          </a:p>
        </p:txBody>
      </p:sp>
    </p:spTree>
    <p:extLst>
      <p:ext uri="{BB962C8B-B14F-4D97-AF65-F5344CB8AC3E}">
        <p14:creationId xmlns:p14="http://schemas.microsoft.com/office/powerpoint/2010/main" val="326705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16696" cy="647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519" y="1295400"/>
            <a:ext cx="6348413" cy="103981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 and A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0" y="750888"/>
            <a:ext cx="510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 </a:t>
            </a:r>
          </a:p>
          <a:p>
            <a:pPr algn="ctr" eaLnBrk="1" hangingPunct="1"/>
            <a:r>
              <a:rPr lang="en-US" altLang="en-US"/>
              <a:t>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62200"/>
            <a:ext cx="2182545" cy="2185988"/>
          </a:xfrm>
          <a:prstGeom prst="rect">
            <a:avLst/>
          </a:prstGeom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934200" cy="167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ea typeface="ＭＳ Ｐゴシック" panose="020B0600070205080204" pitchFamily="34" charset="-128"/>
              </a:rPr>
              <a:t>3 Capacities </a:t>
            </a:r>
            <a:r>
              <a:rPr lang="en-US" altLang="en-US" sz="4000" dirty="0">
                <a:ea typeface="ＭＳ Ｐゴシック" panose="020B0600070205080204" pitchFamily="34" charset="-128"/>
              </a:rPr>
              <a:t>I</a:t>
            </a:r>
            <a:r>
              <a:rPr lang="en-US" altLang="en-US" sz="4000" dirty="0" smtClean="0">
                <a:ea typeface="ＭＳ Ｐゴシック" panose="020B0600070205080204" pitchFamily="34" charset="-128"/>
              </a:rPr>
              <a:t>dentified in Recent </a:t>
            </a:r>
            <a:r>
              <a:rPr lang="en-US" altLang="en-US" sz="4000" i="1" dirty="0" smtClean="0">
                <a:ea typeface="ＭＳ Ｐゴシック" panose="020B0600070205080204" pitchFamily="34" charset="-128"/>
              </a:rPr>
              <a:t>SSIR Article: The Dawn of System Leadership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932" y="2209800"/>
            <a:ext cx="6348413" cy="4213225"/>
          </a:xfrm>
        </p:spPr>
        <p:txBody>
          <a:bodyPr rtlCol="0">
            <a:normAutofit fontScale="92500"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elping people see the larger system of which they are a part of.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ostering reflection and more generative conversations than can result in truly innovative solutions.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hifting the collective focus from reactive problem solving to co-creating the future.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http://www.ssireview.org/articles/entry/the_dawn_of_system_leadership</a:t>
            </a:r>
          </a:p>
        </p:txBody>
      </p:sp>
    </p:spTree>
    <p:extLst>
      <p:ext uri="{BB962C8B-B14F-4D97-AF65-F5344CB8AC3E}">
        <p14:creationId xmlns:p14="http://schemas.microsoft.com/office/powerpoint/2010/main" val="30253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41927" y="736600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Wrap-up and Resources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91" y="2133600"/>
            <a:ext cx="6553200" cy="2438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www.wholonomyconsulting.com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Collective Leadership Page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2286000" y="750888"/>
            <a:ext cx="510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 </a:t>
            </a:r>
          </a:p>
          <a:p>
            <a:pPr algn="ctr" eaLnBrk="1" hangingPunct="1"/>
            <a:r>
              <a:rPr lang="en-US" altLang="en-US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1" y="5562600"/>
            <a:ext cx="61341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60588"/>
            <a:ext cx="7315200" cy="3881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 O’Neill</a:t>
            </a:r>
          </a:p>
          <a:p>
            <a:pPr eaLnBrk="1" fontAlgn="auto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Email: cassandraoneill@comcast.net</a:t>
            </a:r>
          </a:p>
          <a:p>
            <a:pPr eaLnBrk="1" fontAlgn="auto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Phone: (520) 403-0687</a:t>
            </a:r>
          </a:p>
          <a:p>
            <a:pPr eaLnBrk="1" fontAlgn="auto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Website:  www.wholonomyconsulting.com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286000" y="750888"/>
            <a:ext cx="510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 </a:t>
            </a:r>
          </a:p>
          <a:p>
            <a:pPr algn="ctr" eaLnBrk="1" hangingPunct="1"/>
            <a:r>
              <a:rPr lang="en-US" altLang="en-US"/>
              <a:t> 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3944"/>
            <a:ext cx="5257800" cy="1954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Interested in a 1:1 consultation with Cassandra?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2286000" y="750888"/>
            <a:ext cx="510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 </a:t>
            </a:r>
          </a:p>
          <a:p>
            <a:pPr algn="ctr" eaLnBrk="1" hangingPunct="1"/>
            <a:r>
              <a:rPr lang="en-US" altLang="en-US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12" y="3276600"/>
            <a:ext cx="332457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Society for Nonprofits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PO Box 510354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Livonia, MI  48151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Email: </a:t>
            </a:r>
            <a:r>
              <a:rPr lang="en-US" altLang="en-US" sz="2000" dirty="0" smtClean="0">
                <a:hlinkClick r:id="rId2"/>
              </a:rPr>
              <a:t>info@snpo.org</a:t>
            </a: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Web: </a:t>
            </a:r>
            <a:r>
              <a:rPr lang="en-US" altLang="en-US" sz="2000" dirty="0" smtClean="0">
                <a:hlinkClick r:id="rId3"/>
              </a:rPr>
              <a:t>www.snpo.org</a:t>
            </a: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Phone: 734-451-3582   |   Fax: 734-451-5935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None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 smtClean="0"/>
              <a:t>Powered By: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dirty="0" smtClean="0"/>
          </a:p>
          <a:p>
            <a:endParaRPr lang="en-US" dirty="0"/>
          </a:p>
        </p:txBody>
      </p:sp>
      <p:pic>
        <p:nvPicPr>
          <p:cNvPr id="4" name="Picture 3" descr="SNP_logo_nota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197" y="2305787"/>
            <a:ext cx="2139803" cy="666013"/>
          </a:xfrm>
          <a:prstGeom prst="rect">
            <a:avLst/>
          </a:prstGeom>
        </p:spPr>
      </p:pic>
      <p:pic>
        <p:nvPicPr>
          <p:cNvPr id="5" name="Picture 6" descr="405px-ReadyTalk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2209800" cy="79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What it isn’t –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Old ideas about leadership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0238"/>
            <a:ext cx="6858000" cy="4576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Char char=""/>
              <a:defRPr/>
            </a:pP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Command and Control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Char char=""/>
              <a:defRPr/>
            </a:pP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Hierarchy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Char char=""/>
              <a:defRPr/>
            </a:pP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Higher-ups make decisions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Char char=""/>
              <a:defRPr/>
            </a:pP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Top Down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Char char="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35226"/>
            <a:ext cx="3121152" cy="1911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What it isn’t –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Old ideas about leadership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0238"/>
            <a:ext cx="6858000" cy="4576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Char char="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Small number of “leaders”(everyone else is defined as a follower)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Char char="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Old views about people – that they need to be told what to do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Char char="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Organizations are machines 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Char char="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19600"/>
            <a:ext cx="3121152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Definitions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6348413" cy="3881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Collective Leadership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Sometimes called Shared or Distributed Leadership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Related to Self-Managing Teams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How Can Collective Leadership Be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705600" cy="436562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In a Team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In a Program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Across an Organization *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Within a Board of Directors 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Multi-Organizational Collaborations 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Collective Impact Initiatives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Shared Leadership found to be one of the 6 practices of High Impact Nonprofits in the book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Forces for Good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04800"/>
            <a:ext cx="3762107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Why? What are the Benefits?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705600" cy="4876800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More productivity from teams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Increase impact of organization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Sustainable Leadership – not dependent on 1 person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34" charset="-128"/>
            </a:endParaRP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Community or System Change Goal so large that only achievable by multiple organization’s working together toward shared goal i.e. Collective Impact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Create unstoppable teams who deliver ambitious results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30" y="4722629"/>
            <a:ext cx="2082457" cy="19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48413" cy="1676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Collective Leadership –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It’s a ‘Both/And’ </a:t>
            </a:r>
            <a:r>
              <a:rPr lang="en-US" altLang="en-US" dirty="0">
                <a:ea typeface="ＭＳ Ｐゴシック" pitchFamily="34" charset="-128"/>
              </a:rPr>
              <a:t>n</a:t>
            </a:r>
            <a:r>
              <a:rPr lang="en-US" altLang="en-US" dirty="0" smtClean="0">
                <a:ea typeface="ＭＳ Ｐゴシック" pitchFamily="34" charset="-128"/>
              </a:rPr>
              <a:t>ot an ‘Either/Or’</a:t>
            </a:r>
            <a:endParaRPr lang="en-US" altLang="en-US" i="1" dirty="0" smtClean="0">
              <a:ea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086600" cy="41148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Not all or nothing - an organization can have some classical and some collective leadership</a:t>
            </a:r>
          </a:p>
          <a:p>
            <a:pPr marL="514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Can move a group from more traditional leadership model to Collective Leadership over time</a:t>
            </a:r>
          </a:p>
          <a:p>
            <a:pPr marL="514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Can start a new group with some or all of the elements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3724</TotalTime>
  <Words>1328</Words>
  <Application>Microsoft Office PowerPoint</Application>
  <PresentationFormat>On-screen Show (4:3)</PresentationFormat>
  <Paragraphs>295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ＭＳ Ｐゴシック</vt:lpstr>
      <vt:lpstr>Arial</vt:lpstr>
      <vt:lpstr>Calibri</vt:lpstr>
      <vt:lpstr>Times New Roman</vt:lpstr>
      <vt:lpstr>Trebuchet MS</vt:lpstr>
      <vt:lpstr>Wingdings</vt:lpstr>
      <vt:lpstr>Wingdings 2</vt:lpstr>
      <vt:lpstr>Wingdings 3</vt:lpstr>
      <vt:lpstr>Facet</vt:lpstr>
      <vt:lpstr>Collective Leadership: What is It, Why is It Important, and How Can You Build Capacity for It?</vt:lpstr>
      <vt:lpstr>Collective Leadership:  What Does it Mean for You? </vt:lpstr>
      <vt:lpstr>Collective Leadership:  What Does it Mean for You? </vt:lpstr>
      <vt:lpstr>What it isn’t – Old ideas about leadership </vt:lpstr>
      <vt:lpstr>What it isn’t – Old ideas about leadership </vt:lpstr>
      <vt:lpstr>Definitions</vt:lpstr>
      <vt:lpstr>How Can Collective Leadership Be Used?</vt:lpstr>
      <vt:lpstr>Why? What are the Benefits? </vt:lpstr>
      <vt:lpstr>Collective Leadership –  It’s a ‘Both/And’ not an ‘Either/Or’</vt:lpstr>
      <vt:lpstr>Classical vs Collective Leadership</vt:lpstr>
      <vt:lpstr>A metaphor</vt:lpstr>
      <vt:lpstr>Where are you? Poll: </vt:lpstr>
      <vt:lpstr>6 Elements of  Collective Leadership:</vt:lpstr>
      <vt:lpstr>6 Elements of Collective Leadership:</vt:lpstr>
      <vt:lpstr>Q and A</vt:lpstr>
      <vt:lpstr> </vt:lpstr>
      <vt:lpstr>Examples: </vt:lpstr>
      <vt:lpstr>Assess Skills and Interests of Group Members </vt:lpstr>
      <vt:lpstr>Some Assessment Tools </vt:lpstr>
      <vt:lpstr>Two types of Conflict  </vt:lpstr>
      <vt:lpstr>Two types of Conflict  </vt:lpstr>
      <vt:lpstr>Assess Conflict Styles</vt:lpstr>
      <vt:lpstr>Assess and Reflect on Process of Your Group</vt:lpstr>
      <vt:lpstr>Assess and Reflect on Process of Your Group</vt:lpstr>
      <vt:lpstr>Assess and Reflect on Process of Your Group</vt:lpstr>
      <vt:lpstr>Assess and Reflect on Process of Your Group</vt:lpstr>
      <vt:lpstr>Decision Making</vt:lpstr>
      <vt:lpstr> </vt:lpstr>
      <vt:lpstr>A Tool:  The Decision Making Matrix</vt:lpstr>
      <vt:lpstr>Decision Making Matrix</vt:lpstr>
      <vt:lpstr>Decision Making Process </vt:lpstr>
      <vt:lpstr>Resources </vt:lpstr>
      <vt:lpstr>Resources </vt:lpstr>
      <vt:lpstr>PowerPoint Presentation</vt:lpstr>
      <vt:lpstr>3 Capacities Identified in Recent SSIR Article: The Dawn of System Leadership </vt:lpstr>
      <vt:lpstr>Wrap-up and Resources </vt:lpstr>
      <vt:lpstr>Contact Information</vt:lpstr>
      <vt:lpstr>PowerPoint Presentation</vt:lpstr>
      <vt:lpstr>Produced By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mean by:</dc:title>
  <dc:creator>Sarah Griffiths</dc:creator>
  <cp:lastModifiedBy>cassandra oneill</cp:lastModifiedBy>
  <cp:revision>485</cp:revision>
  <cp:lastPrinted>2015-03-26T13:28:11Z</cp:lastPrinted>
  <dcterms:created xsi:type="dcterms:W3CDTF">2010-02-19T17:07:48Z</dcterms:created>
  <dcterms:modified xsi:type="dcterms:W3CDTF">2015-04-23T20:37:43Z</dcterms:modified>
</cp:coreProperties>
</file>